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50" d="100"/>
          <a:sy n="50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54825C-6106-40DD-84A4-C106E43916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3EC81-9080-4E21-BFA2-80C0F655D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2EC88-7273-4EFC-8513-C353FD007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7FBA6-0473-43EC-976F-ABE0D6FE4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91DCB-328F-425E-AC63-6F757896B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C658D-EA60-4AFA-8386-C349B18A1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EB58C-C6CD-46D2-A326-E60E22C63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8A661-3F4B-464A-9ADA-E1EF28BA57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D01E3-33CB-4667-B58B-E92BF92B1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A30B2-C34C-4670-A71C-D525A4E0B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745BF-05FE-4159-BBC1-AC2D099A0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>
        <p:snd r:embed="rId1" name="bomb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76DE9E7-BE42-4033-AA1E-15E67F4D6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sndAc>
      <p:stSnd>
        <p:snd r:embed="rId13" name="bomb.wav"/>
      </p:stSnd>
    </p:sndAc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3.jpeg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5.xml"/><Relationship Id="rId12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image" Target="../media/image3.jpeg"/><Relationship Id="rId9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3.jpe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3.jpeg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onument_to_Minin_and_Pozharsky_-_pedestal_01_by_shakko.jpg?uselang=ru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slide" Target="slide8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6000" b="1" dirty="0" smtClean="0"/>
              <a:t>«400 лет Народному ополчению»</a:t>
            </a:r>
            <a:endParaRPr lang="ru-RU" sz="60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475656" y="3048000"/>
            <a:ext cx="7344816" cy="3189312"/>
          </a:xfrm>
        </p:spPr>
        <p:txBody>
          <a:bodyPr/>
          <a:lstStyle/>
          <a:p>
            <a:pPr eaLnBrk="1" hangingPunct="1"/>
            <a:r>
              <a:rPr lang="ru-RU" dirty="0" smtClean="0"/>
              <a:t>Муниципальное бюджетное общеобразовательное учреждение «</a:t>
            </a:r>
            <a:r>
              <a:rPr lang="ru-RU" dirty="0" err="1" smtClean="0"/>
              <a:t>Гостищевская</a:t>
            </a:r>
            <a:r>
              <a:rPr lang="ru-RU" dirty="0" smtClean="0"/>
              <a:t> средняя общеобразовательная школа»</a:t>
            </a:r>
          </a:p>
          <a:p>
            <a:pPr eaLnBrk="1" hangingPunct="1"/>
            <a:r>
              <a:rPr lang="ru-RU" dirty="0" smtClean="0"/>
              <a:t>Николаева А.Ю.</a:t>
            </a:r>
          </a:p>
          <a:p>
            <a:pPr eaLnBrk="1" hangingPunct="1"/>
            <a:r>
              <a:rPr lang="ru-RU" dirty="0" smtClean="0"/>
              <a:t>у</a:t>
            </a:r>
            <a:r>
              <a:rPr lang="ru-RU" dirty="0" smtClean="0"/>
              <a:t>читель английского языка</a:t>
            </a:r>
            <a:endParaRPr lang="ru-RU" dirty="0" smtClean="0"/>
          </a:p>
        </p:txBody>
      </p:sp>
      <p:pic>
        <p:nvPicPr>
          <p:cNvPr id="4" name="Рисунок 3" descr="Юбилейный памятный знак «400 лет Народному ополчению»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0888"/>
            <a:ext cx="327585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ransition spd="slow"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0"/>
            <a:ext cx="3816424" cy="2996951"/>
          </a:xfrm>
        </p:spPr>
        <p:txBody>
          <a:bodyPr/>
          <a:lstStyle/>
          <a:p>
            <a:pPr algn="ctr">
              <a:buNone/>
            </a:pPr>
            <a:r>
              <a:rPr lang="ru-RU" sz="2800" b="1" u="sng" dirty="0" smtClean="0"/>
              <a:t> </a:t>
            </a:r>
            <a:r>
              <a:rPr lang="ru-RU" sz="2800" b="1" u="sng" dirty="0" smtClean="0"/>
              <a:t>Празднуем </a:t>
            </a:r>
            <a:r>
              <a:rPr lang="ru-RU" sz="2800" b="1" u="sng" dirty="0" smtClean="0"/>
              <a:t>победу</a:t>
            </a:r>
          </a:p>
          <a:p>
            <a:pPr algn="ctr">
              <a:buNone/>
            </a:pPr>
            <a:r>
              <a:rPr lang="ru-RU" sz="2400" dirty="0" smtClean="0"/>
              <a:t>  Эта </a:t>
            </a:r>
            <a:r>
              <a:rPr lang="ru-RU" sz="2400" dirty="0" smtClean="0"/>
              <a:t>победа еще раз показала, что в трудное для страны время у русских людей особенно ярко проявляются патриотические чувства и раскрываются их лучшие качества</a:t>
            </a:r>
            <a:r>
              <a:rPr lang="ru-RU" sz="2400" dirty="0" smtClean="0"/>
              <a:t>:</a:t>
            </a:r>
            <a:endParaRPr lang="ru-RU" sz="2400" dirty="0" smtClean="0"/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http://chaltlib.ru/images/ubilei2012/21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0"/>
            <a:ext cx="4139952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5292080" y="3501008"/>
            <a:ext cx="35283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беззаветная любовь к Отечеству, величайшая доблесть и героизм, способность выдержать тяжелейшие испытания и отстоять свою независимость.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7" name="Рисунок 6" descr="Юбилейный памятный знак «400 лет Народному ополчению»">
            <a:hlinkClick r:id="rId4" action="ppaction://hlinksldjump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6146" name="Picture 2" descr="http://im4-tub-ru.yandex.net/i?id=256022128-58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48895" y="3055429"/>
            <a:ext cx="4343185" cy="3802571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243408"/>
            <a:ext cx="7315200" cy="1224136"/>
          </a:xfrm>
        </p:spPr>
        <p:txBody>
          <a:bodyPr/>
          <a:lstStyle/>
          <a:p>
            <a:pPr algn="ctr"/>
            <a:r>
              <a:rPr lang="ru-RU" sz="2800" b="1" u="sng" dirty="0" smtClean="0"/>
              <a:t>История установления праздника</a:t>
            </a:r>
            <a:endParaRPr lang="ru-RU" sz="28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7800" y="548680"/>
            <a:ext cx="7239000" cy="6048672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Идея сделать праздничным день 4 ноября как </a:t>
            </a:r>
            <a:r>
              <a:rPr lang="ru-RU" sz="1600" b="1" dirty="0" smtClean="0"/>
              <a:t>День народного единства</a:t>
            </a:r>
            <a:r>
              <a:rPr lang="ru-RU" sz="1600" dirty="0" smtClean="0"/>
              <a:t>, была высказана Межрелигиозным советом России в сентябре 2004 года.</a:t>
            </a:r>
          </a:p>
          <a:p>
            <a:pPr>
              <a:buNone/>
            </a:pPr>
            <a:r>
              <a:rPr lang="ru-RU" sz="1600" dirty="0" smtClean="0"/>
              <a:t>Она была поддержана думским комитетом по труду и социальной политике, и, таким образом, приобрела статус думской инициативы.</a:t>
            </a:r>
          </a:p>
          <a:p>
            <a:pPr>
              <a:buNone/>
            </a:pPr>
            <a:r>
              <a:rPr lang="ru-RU" sz="1600" dirty="0" smtClean="0"/>
              <a:t>29 сентября 2004 Патриарх Московский и всея Руси Алексий публично поддержал инициативу Думы установить празднование 4 ноября. «Этот день напоминает нам, как в 1612 году россияне разных вер и национальностей преодолели разделение, превозмогли грозного недруга и привели страну к стабильному гражданскому миру», — заявил Патриарх Алексий.</a:t>
            </a:r>
          </a:p>
          <a:p>
            <a:pPr>
              <a:buNone/>
            </a:pPr>
            <a:r>
              <a:rPr lang="ru-RU" sz="1600" dirty="0" smtClean="0"/>
              <a:t>28 октября 2004 года в Саратове на Театральной площади по инициативе Общественной палаты области и Молодёжного парламента области прошёл 8-тысячный митинг молодёжи и представителей общественных организаций в поддержку курса реформ, проводимых Президентом Российской Федерации В. В. Путиным. В выступлениях прозвучала поддержка инициативы установить празднование 4 ноября как Дня национального единства, что было внесено в Обращение участников митинга к Президенту Российской Федерации В. В. Путину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dirty="0" smtClean="0"/>
              <a:t>«Мы полагаем, что день трагического разделения России — 7 ноября — не стал днём примирения и согласия», — говорится в обращении. Члены Межрелигиозного совета России считают, что последовавшие за ним события «привели к гибели миллионов наших сограждан, в то время как освобождение Москвы от иноземных захватчиков в 1612 году объединило народ и прекратило братоубийственное кровопролитие».</a:t>
            </a:r>
          </a:p>
          <a:p>
            <a:pPr>
              <a:buNone/>
            </a:pPr>
            <a:r>
              <a:rPr lang="ru-RU" sz="1600" dirty="0" smtClean="0"/>
              <a:t>На заседании Думы законопроект был принят в первом чтении.</a:t>
            </a:r>
          </a:p>
          <a:p>
            <a:endParaRPr lang="ru-RU" dirty="0"/>
          </a:p>
        </p:txBody>
      </p:sp>
      <p:pic>
        <p:nvPicPr>
          <p:cNvPr id="4" name="Рисунок 3" descr="Юбилейный памятный знак «400 лет Народному ополчению»">
            <a:hlinkClick r:id="rId3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Библиографический список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В. Е. Шматов. Великая дата России</a:t>
            </a:r>
          </a:p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В. Е. Шматов. Князь Пожарский — человек высокой веры, чести и долга</a:t>
            </a:r>
          </a:p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Владислав Назаров. Что будут праздновать в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России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4 ноября 2005 года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Известия. Праздничные дни. Как они появляются и кто их устанавливает. Интервью с Андреем Николаевичем Сахаровым, директором Института российской истории РАН. Подробное обсуждение проблем, связанных с датой праздника и его историей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РИА Новости. День единения России. Справка</a:t>
            </a:r>
          </a:p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Смирнов И. В. Политика и наука. </a:t>
            </a:r>
          </a:p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Федеральный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закон от 29 декабря 2004 № 201-ФЗ «О внесении изменений в статью 112 Трудового кодекса Российской Федерации»</a:t>
            </a:r>
          </a:p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Эхо Москвы. Что будут праздновать в России 4 ноября 2005 года? О Смутном времени, хронология событий, путаница с календарями.</a:t>
            </a:r>
          </a:p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BBC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</a:rPr>
              <a:t>Russia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. Герои, которым при жизни не воздали должного.</a:t>
            </a:r>
          </a:p>
          <a:p>
            <a:pPr lvl="0"/>
            <a:endParaRPr lang="ru-RU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sz="1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Юбилейный памятный знак «400 лет Народному ополчению»">
            <a:hlinkClick r:id="rId3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4-tub-ru.yandex.net/i?id=368081299-0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1940" y="332656"/>
            <a:ext cx="5132060" cy="6181278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4464496" cy="5733256"/>
          </a:xfrm>
        </p:spPr>
        <p:txBody>
          <a:bodyPr/>
          <a:lstStyle/>
          <a:p>
            <a:r>
              <a:rPr lang="ru-RU" sz="2400" dirty="0" smtClean="0"/>
              <a:t>Создать </a:t>
            </a:r>
            <a:r>
              <a:rPr lang="ru-RU" sz="2400" dirty="0" smtClean="0"/>
              <a:t>яркое образно-конкретное представление об </a:t>
            </a:r>
            <a:r>
              <a:rPr lang="ru-RU" sz="2400" dirty="0" smtClean="0"/>
              <a:t>эпохе Народного ополчения 1612г.г.</a:t>
            </a:r>
            <a:endParaRPr lang="ru-RU" sz="2400" dirty="0" smtClean="0"/>
          </a:p>
          <a:p>
            <a:r>
              <a:rPr lang="ru-RU" sz="2400" dirty="0" smtClean="0"/>
              <a:t>Узнать о героях Великой Руси</a:t>
            </a:r>
          </a:p>
          <a:p>
            <a:r>
              <a:rPr lang="ru-RU" sz="2400" dirty="0" smtClean="0"/>
              <a:t>Р</a:t>
            </a:r>
            <a:r>
              <a:rPr lang="ru-RU" sz="2400" dirty="0" smtClean="0"/>
              <a:t>азвить навыки </a:t>
            </a:r>
            <a:r>
              <a:rPr lang="ru-RU" sz="2400" dirty="0" smtClean="0"/>
              <a:t>работы с </a:t>
            </a:r>
            <a:r>
              <a:rPr lang="ru-RU" sz="2400" dirty="0" smtClean="0"/>
              <a:t>картой</a:t>
            </a:r>
          </a:p>
          <a:p>
            <a:r>
              <a:rPr lang="ru-RU" sz="2400" dirty="0" smtClean="0"/>
              <a:t>Воспитание патриотизма, привитие уважение к историческому прошлому своего народа, формирование представлений о политике достойном уважения и памяти потомков</a:t>
            </a:r>
            <a:endParaRPr lang="ru-RU" sz="2400" dirty="0"/>
          </a:p>
        </p:txBody>
      </p:sp>
      <p:pic>
        <p:nvPicPr>
          <p:cNvPr id="5" name="Рисунок 4" descr="Юбилейный памятный знак «400 лет Народному ополчению»">
            <a:hlinkClick r:id="rId4" action="ppaction://hlinksldjump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Вводный этап</a:t>
            </a:r>
          </a:p>
          <a:p>
            <a:pPr algn="r"/>
            <a:r>
              <a:rPr lang="ru-RU" dirty="0" smtClean="0"/>
              <a:t>Как все случилось</a:t>
            </a:r>
          </a:p>
          <a:p>
            <a:r>
              <a:rPr lang="ru-RU" b="1" dirty="0" smtClean="0"/>
              <a:t>Основной этап</a:t>
            </a:r>
          </a:p>
          <a:p>
            <a:pPr algn="r"/>
            <a:r>
              <a:rPr lang="ru-RU" dirty="0" smtClean="0"/>
              <a:t>Как это было</a:t>
            </a:r>
          </a:p>
          <a:p>
            <a:r>
              <a:rPr lang="ru-RU" b="1" dirty="0" smtClean="0"/>
              <a:t>Заключительный этап</a:t>
            </a:r>
          </a:p>
          <a:p>
            <a:pPr algn="r"/>
            <a:r>
              <a:rPr lang="ru-RU" dirty="0" smtClean="0"/>
              <a:t>Празднуем победу</a:t>
            </a:r>
          </a:p>
          <a:p>
            <a:pPr algn="r"/>
            <a:r>
              <a:rPr lang="ru-RU" dirty="0" smtClean="0"/>
              <a:t>История установления праздника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Библиографический список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Юбилейный памятный знак «400 лет Народному ополчению»">
            <a:hlinkClick r:id="rId3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41277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5" name="Рисунок 4" descr="Юбилейный памятный знак «400 лет Народному ополчению»">
            <a:hlinkClick r:id="rId5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49289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6" name="Рисунок 5" descr="Юбилейный памятный знак «400 лет Народному ополчению»">
            <a:hlinkClick r:id="rId6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3717032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7" name="Рисунок 6" descr="Юбилейный памятный знак «400 лет Народному ополчению»">
            <a:hlinkClick r:id="rId7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988840"/>
            <a:ext cx="5395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8" name="Рисунок 7" descr="Юбилейный памятный знак «400 лет Народному ополчению»">
            <a:hlinkClick r:id="rId8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212976"/>
            <a:ext cx="53955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9" name="Рисунок 8" descr="Юбилейный памятный знак «400 лет Народному ополчению»">
            <a:hlinkClick r:id="rId9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365104"/>
            <a:ext cx="53955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" name="Рисунок 9" descr="Юбилейный памятный знак «400 лет Народному ополчению»">
            <a:hlinkClick r:id="rId10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4869160"/>
            <a:ext cx="53955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11" name="Выноска с четырьмя стрелками 10">
            <a:hlinkClick r:id="rId11" action="ppaction://hlinksldjump"/>
          </p:cNvPr>
          <p:cNvSpPr/>
          <p:nvPr/>
        </p:nvSpPr>
        <p:spPr>
          <a:xfrm>
            <a:off x="899592" y="5733256"/>
            <a:ext cx="576064" cy="504056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http://im7-tub-ru.yandex.net/i?id=250814308-66-72&amp;n=1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580112" y="81219"/>
            <a:ext cx="3312368" cy="2267661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-459432"/>
            <a:ext cx="7376864" cy="3168352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800" b="1" u="sng" dirty="0" smtClean="0"/>
              <a:t>Вводный этап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Тяжелые </a:t>
            </a:r>
            <a:r>
              <a:rPr lang="ru-RU" sz="2400" b="1" dirty="0" smtClean="0"/>
              <a:t>испытания выпали на долю Руси в конце XVI - начале XVII вв. Страну раздирали боярские заговоры и интриги. Из-за неурожая в 1601-1603 гг. </a:t>
            </a:r>
            <a:br>
              <a:rPr lang="ru-RU" sz="2400" b="1" dirty="0" smtClean="0"/>
            </a:br>
            <a:r>
              <a:rPr lang="ru-RU" sz="2400" b="1" dirty="0" smtClean="0"/>
              <a:t>наступил ужасный голод. Период смуты и хаоса длился 15 лет, с января 1598 г., по январь 1613 г. </a:t>
            </a:r>
            <a:br>
              <a:rPr lang="ru-RU" sz="2400" b="1" dirty="0" smtClean="0"/>
            </a:br>
            <a:endParaRPr lang="ru-RU" sz="2400" b="1" dirty="0"/>
          </a:p>
        </p:txBody>
      </p:sp>
      <p:pic>
        <p:nvPicPr>
          <p:cNvPr id="4" name="Содержимое 3" descr="&amp;Ocy;&amp;scy;&amp;vcy;&amp;ocy;&amp;bcy;&amp;ocy;&amp;zhcy;&amp;dcy;&amp;iecy;&amp;ncy;&amp;icy;&amp;iecy; &amp;Mcy;&amp;ocy;&amp;scy;&amp;kcy;&amp;vcy;&amp;ycy; (1612 &amp;gcy;&amp;ocy;&amp;dcy;)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0"/>
            <a:ext cx="2196752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5" name="Рисунок 4" descr="Юбилейный памятный знак «400 лет Народному ополчению»">
            <a:hlinkClick r:id="rId4" action="ppaction://hlinksldjump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242" name="Picture 2" descr="http://im0-tub-ru.yandex.net/i?id=204320625-23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2017310"/>
            <a:ext cx="7632848" cy="484069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4546848" cy="5865515"/>
          </a:xfrm>
        </p:spPr>
        <p:txBody>
          <a:bodyPr/>
          <a:lstStyle/>
          <a:p>
            <a:pPr algn="ctr">
              <a:buNone/>
            </a:pPr>
            <a:r>
              <a:rPr lang="ru-RU" sz="2800" u="sng" dirty="0" smtClean="0"/>
              <a:t> </a:t>
            </a:r>
            <a:r>
              <a:rPr lang="ru-RU" sz="2800" b="1" u="sng" dirty="0" smtClean="0"/>
              <a:t>Как все случилось</a:t>
            </a:r>
          </a:p>
          <a:p>
            <a:pPr algn="ctr">
              <a:buNone/>
            </a:pPr>
            <a:r>
              <a:rPr lang="ru-RU" sz="2000" dirty="0" smtClean="0"/>
              <a:t> </a:t>
            </a:r>
            <a:r>
              <a:rPr lang="ru-RU" sz="2000" b="1" dirty="0" smtClean="0"/>
              <a:t>В </a:t>
            </a:r>
            <a:r>
              <a:rPr lang="ru-RU" sz="2000" b="1" dirty="0" smtClean="0"/>
              <a:t>июле 1610 года Василий Шуйский был низвергнут и насильно пострижен в монахи. До выборов нового царя власть перешла к комиссии, избранной боярской думой ("семибоярщине"). </a:t>
            </a:r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/>
              <a:t>     Открытая </a:t>
            </a:r>
            <a:r>
              <a:rPr lang="ru-RU" sz="2000" b="1" dirty="0" smtClean="0"/>
              <a:t>агрессия под руководством короля Сигизмунда III, началась летом 1609 года. 24 июля польский гетман </a:t>
            </a:r>
            <a:r>
              <a:rPr lang="ru-RU" sz="2000" b="1" dirty="0" err="1" smtClean="0"/>
              <a:t>С.Жолкевский</a:t>
            </a:r>
            <a:r>
              <a:rPr lang="ru-RU" sz="2000" b="1" dirty="0" smtClean="0"/>
              <a:t> подошел к Москве и остановился в районе села </a:t>
            </a:r>
            <a:r>
              <a:rPr lang="ru-RU" sz="2000" b="1" dirty="0" err="1" smtClean="0"/>
              <a:t>Хорошево</a:t>
            </a:r>
            <a:r>
              <a:rPr lang="ru-RU" sz="2000" b="1" dirty="0" smtClean="0"/>
              <a:t>. </a:t>
            </a:r>
            <a:br>
              <a:rPr lang="ru-RU" sz="2000" b="1" dirty="0" smtClean="0"/>
            </a:br>
            <a:r>
              <a:rPr lang="ru-RU" sz="2000" b="1" dirty="0" smtClean="0"/>
              <a:t>А 21 сентября польские войска были пущены в Москву </a:t>
            </a:r>
            <a:r>
              <a:rPr lang="ru-RU" sz="2000" b="1" dirty="0" smtClean="0"/>
              <a:t>предателями-боярами</a:t>
            </a:r>
            <a:r>
              <a:rPr lang="ru-RU" sz="2000" b="1" dirty="0" smtClean="0"/>
              <a:t>.</a:t>
            </a:r>
          </a:p>
          <a:p>
            <a:endParaRPr lang="ru-RU" sz="2000" dirty="0"/>
          </a:p>
        </p:txBody>
      </p:sp>
      <p:pic>
        <p:nvPicPr>
          <p:cNvPr id="1026" name="Picture 2" descr="smuta01"/>
          <p:cNvPicPr>
            <a:picLocks noChangeAspect="1" noChangeArrowheads="1"/>
          </p:cNvPicPr>
          <p:nvPr/>
        </p:nvPicPr>
        <p:blipFill>
          <a:blip r:embed="rId3" cstate="print">
            <a:lum bright="-24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5128539" y="0"/>
            <a:ext cx="4015461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5" name="Рисунок 4" descr="Юбилейный памятный знак «400 лет Народному ополчению»">
            <a:hlinkClick r:id="rId4" action="ppaction://hlinksldjump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&amp;Scy;&amp;vcy;&amp;yacy;&amp;tcy;&amp;ycy;&amp;ncy;&amp;yacy; &amp;Scy;&amp;mcy;&amp;ucy;&amp;tcy;&amp;ncy;&amp;ocy;&amp;gcy;&amp;ocy; &amp;Vcy;&amp;rcy;&amp;iecy;&amp;mcy;&amp;iecy;&amp;ncy;&amp;icy;"/>
          <p:cNvPicPr/>
          <p:nvPr/>
        </p:nvPicPr>
        <p:blipFill>
          <a:blip r:embed="rId3" cstate="print"/>
          <a:srcRect t="12699" r="1061" b="1322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pic>
        <p:nvPicPr>
          <p:cNvPr id="9220" name="Picture 4" descr="http://im6-tub-ru.yandex.net/i?id=41422327-68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123727" cy="2204864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9218" name="Picture 2" descr="http://im8-tub-ru.yandex.net/i?id=280305164-12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53275" y="0"/>
            <a:ext cx="1990725" cy="2204864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52928" cy="6583362"/>
          </a:xfrm>
        </p:spPr>
        <p:txBody>
          <a:bodyPr/>
          <a:lstStyle/>
          <a:p>
            <a:pPr algn="ctr"/>
            <a:r>
              <a:rPr lang="ru-RU" sz="2800" b="1" u="sng" dirty="0" smtClean="0"/>
              <a:t>Основной этап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chemeClr val="accent3"/>
                </a:solidFill>
              </a:rPr>
              <a:t>Осенью </a:t>
            </a:r>
            <a:r>
              <a:rPr lang="ru-RU" sz="3600" b="1" dirty="0" smtClean="0">
                <a:solidFill>
                  <a:schemeClr val="accent3"/>
                </a:solidFill>
              </a:rPr>
              <a:t>1611 г. по инициативе посадского старосты Нижнего Новгорода </a:t>
            </a:r>
            <a:r>
              <a:rPr lang="ru-RU" sz="3600" b="1" dirty="0" err="1" smtClean="0">
                <a:solidFill>
                  <a:schemeClr val="accent3"/>
                </a:solidFill>
              </a:rPr>
              <a:t>Козьмы</a:t>
            </a:r>
            <a:r>
              <a:rPr lang="ru-RU" sz="3600" b="1" dirty="0" smtClean="0">
                <a:solidFill>
                  <a:schemeClr val="accent3"/>
                </a:solidFill>
              </a:rPr>
              <a:t> Минина было создано второе ополчение (20 тыс. человек). Его возглавили князь Дмитрий Пожарский и </a:t>
            </a:r>
            <a:r>
              <a:rPr lang="ru-RU" sz="3600" b="1" dirty="0" err="1" smtClean="0">
                <a:solidFill>
                  <a:schemeClr val="accent3"/>
                </a:solidFill>
              </a:rPr>
              <a:t>Козьма</a:t>
            </a:r>
            <a:r>
              <a:rPr lang="ru-RU" sz="3600" b="1" dirty="0" smtClean="0">
                <a:solidFill>
                  <a:schemeClr val="accent3"/>
                </a:solidFill>
              </a:rPr>
              <a:t> Минин. В начале марта 1612 года ополчение выступило из Нижнего Новгорода и продолжило сбор сил в Ярославле. 27 июля 2-е ополчение двинулось на Москву. </a:t>
            </a:r>
            <a:r>
              <a:rPr lang="ru-RU" sz="3600" dirty="0" smtClean="0">
                <a:solidFill>
                  <a:schemeClr val="accent3"/>
                </a:solidFill>
              </a:rPr>
              <a:t/>
            </a:r>
            <a:br>
              <a:rPr lang="ru-RU" sz="3600" dirty="0" smtClean="0">
                <a:solidFill>
                  <a:schemeClr val="accent3"/>
                </a:solidFill>
              </a:rPr>
            </a:br>
            <a:endParaRPr lang="ru-RU" sz="3600" dirty="0">
              <a:solidFill>
                <a:schemeClr val="accent3"/>
              </a:solidFill>
            </a:endParaRPr>
          </a:p>
        </p:txBody>
      </p:sp>
      <p:pic>
        <p:nvPicPr>
          <p:cNvPr id="5" name="Рисунок 4" descr="Юбилейный памятный знак «400 лет Народному ополчению»">
            <a:hlinkClick r:id="rId6" action="ppaction://hlinksldjump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spd="slow"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5004048" cy="7344816"/>
          </a:xfrm>
        </p:spPr>
        <p:txBody>
          <a:bodyPr/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b="1" u="sng" dirty="0" smtClean="0"/>
              <a:t>Как это было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Перейдя Москву-реку </a:t>
            </a:r>
            <a:r>
              <a:rPr lang="ru-RU" sz="2800" b="1" dirty="0" smtClean="0"/>
              <a:t>у Новодевичьего монастыря, войска Хоткевича нанесли удар по лагерю передового отряда Пожарского, но были отбиты. </a:t>
            </a:r>
            <a:br>
              <a:rPr lang="ru-RU" sz="2800" b="1" dirty="0" smtClean="0"/>
            </a:br>
            <a:r>
              <a:rPr lang="ru-RU" sz="2800" b="1" dirty="0" smtClean="0"/>
              <a:t>Началом контрнаступления явились решительные действия К.Минина, </a:t>
            </a:r>
            <a:r>
              <a:rPr lang="ru-RU" sz="2800" b="1" dirty="0" smtClean="0"/>
              <a:t>нанесшего </a:t>
            </a:r>
            <a:r>
              <a:rPr lang="ru-RU" sz="2800" b="1" dirty="0" smtClean="0"/>
              <a:t>фланговый удар по польским войскам у Крымского брода. Гетман Хоткевич отступил к Воробьевым горам. </a:t>
            </a:r>
            <a:br>
              <a:rPr lang="ru-RU" sz="2800" b="1" dirty="0" smtClean="0"/>
            </a:br>
            <a:r>
              <a:rPr lang="ru-RU" sz="2800" b="1" dirty="0" smtClean="0"/>
              <a:t>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2050" name="Picture 2" descr="smuta2_anim"/>
          <p:cNvPicPr>
            <a:picLocks noChangeAspect="1" noChangeArrowheads="1" noCrop="1"/>
          </p:cNvPicPr>
          <p:nvPr/>
        </p:nvPicPr>
        <p:blipFill>
          <a:blip r:embed="rId3" cstate="print">
            <a:lum bright="-18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5111552" y="332656"/>
            <a:ext cx="4032448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Юбилейный памятный знак «400 лет Народному ополчению»">
            <a:hlinkClick r:id="rId4" action="ppaction://hlinksldjump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2052" name="Picture 4" descr="http://im2-tub-ru.yandex.net/i?id=610325090-22-72&amp;n=21"/>
          <p:cNvPicPr>
            <a:picLocks noChangeAspect="1" noChangeArrowheads="1"/>
          </p:cNvPicPr>
          <p:nvPr/>
        </p:nvPicPr>
        <p:blipFill>
          <a:blip r:embed="rId6" cstate="print"/>
          <a:srcRect l="18611"/>
          <a:stretch>
            <a:fillRect/>
          </a:stretch>
        </p:blipFill>
        <p:spPr bwMode="auto">
          <a:xfrm>
            <a:off x="7884368" y="4941168"/>
            <a:ext cx="1259632" cy="191683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132856"/>
          </a:xfrm>
        </p:spPr>
        <p:txBody>
          <a:bodyPr/>
          <a:lstStyle/>
          <a:p>
            <a:pPr algn="ctr"/>
            <a:r>
              <a:rPr lang="ru-RU" sz="2800" b="1" u="sng" dirty="0" smtClean="0"/>
              <a:t>Заключительный этап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Тем </a:t>
            </a:r>
            <a:r>
              <a:rPr lang="ru-RU" sz="2000" b="1" dirty="0" smtClean="0"/>
              <a:t>самым участь осажденных в Кремле и Китай-городе была решена. Двухмесячная блокада привела к сильнейшему голоду в их рядах. 22 октября были начаты переговоры, 25 октября поляки, засевшие в Кремле, выпустили всех заложников, а на следующий день капитулировали. </a:t>
            </a:r>
            <a:br>
              <a:rPr lang="ru-RU" sz="2000" b="1" dirty="0" smtClean="0"/>
            </a:br>
            <a:r>
              <a:rPr lang="ru-RU" sz="2000" b="1" dirty="0" smtClean="0"/>
              <a:t>С изгнанием интервентов из России началось восстановление ее государственности. На трон в 1613 г. был избран Михаил Федорович Романов.</a:t>
            </a:r>
            <a:endParaRPr lang="ru-RU" sz="2000" b="1" dirty="0"/>
          </a:p>
        </p:txBody>
      </p:sp>
      <p:pic>
        <p:nvPicPr>
          <p:cNvPr id="5" name="Рисунок 4" descr="Юбилейный памятный знак «400 лет Народному ополчению»">
            <a:hlinkClick r:id="rId3" action="ppaction://hlinksldjump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8194" name="Picture 2" descr="http://im4-tub-ru.yandex.net/i?id=482367124-1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625419"/>
            <a:ext cx="8280920" cy="5232581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ransition spd="slow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3501008"/>
            <a:ext cx="8244408" cy="3024336"/>
          </a:xfrm>
        </p:spPr>
        <p:txBody>
          <a:bodyPr/>
          <a:lstStyle/>
          <a:p>
            <a:pPr algn="ctr">
              <a:buNone/>
            </a:pPr>
            <a:r>
              <a:rPr lang="ru-RU" sz="2000" dirty="0" smtClean="0"/>
              <a:t>      </a:t>
            </a:r>
            <a:r>
              <a:rPr lang="ru-RU" sz="2000" b="1" dirty="0" smtClean="0"/>
              <a:t>Благодарные </a:t>
            </a:r>
            <a:r>
              <a:rPr lang="ru-RU" sz="2000" b="1" dirty="0" smtClean="0"/>
              <a:t>потомки открыли в столице России памятник. На его гранитном постаменте бронзовыми буквами начертано: </a:t>
            </a:r>
            <a:endParaRPr lang="ru-RU" sz="2000" b="1" dirty="0" smtClean="0"/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"</a:t>
            </a:r>
            <a:r>
              <a:rPr lang="ru-RU" sz="2000" b="1" dirty="0" smtClean="0">
                <a:solidFill>
                  <a:srgbClr val="C00000"/>
                </a:solidFill>
              </a:rPr>
              <a:t>Гражданину Минину и князю Пожарскому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благодарная </a:t>
            </a:r>
            <a:r>
              <a:rPr lang="ru-RU" sz="2000" b="1" dirty="0" smtClean="0">
                <a:solidFill>
                  <a:srgbClr val="C00000"/>
                </a:solidFill>
              </a:rPr>
              <a:t>Россия, лета 1818 г</a:t>
            </a:r>
            <a:r>
              <a:rPr lang="ru-RU" sz="2000" b="1" dirty="0" smtClean="0">
                <a:solidFill>
                  <a:srgbClr val="C00000"/>
                </a:solidFill>
              </a:rPr>
              <a:t>."</a:t>
            </a:r>
          </a:p>
          <a:p>
            <a:pPr algn="ctr">
              <a:buNone/>
            </a:pPr>
            <a:r>
              <a:rPr lang="ru-RU" sz="2000" b="1" dirty="0" smtClean="0"/>
              <a:t> </a:t>
            </a:r>
            <a:r>
              <a:rPr lang="ru-RU" sz="2000" b="1" dirty="0" smtClean="0"/>
              <a:t>При открытии памятника В.Г. Белинский сказал: "Может быть, время сокрушит эту бронзу, но священные имена их не исчезнут в океане вечности... Они всегда будут воспламенять любовь к Родине в сердцах своих потомков. Завидный удел! Счастливая участь!". </a:t>
            </a:r>
            <a:endParaRPr lang="ru-RU" sz="2000" b="1" dirty="0"/>
          </a:p>
        </p:txBody>
      </p:sp>
      <p:pic>
        <p:nvPicPr>
          <p:cNvPr id="4" name="Рисунок 3" descr="http://upload.wikimedia.org/wikipedia/commons/thumb/4/48/Monument_to_Minin_and_Pozharsky_-_pedestal_01_by_shakko.jpg/400px-Monument_to_Minin_and_Pozharsky_-_pedestal_01_by_shakko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-243408"/>
            <a:ext cx="8100392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5" name="Рисунок 4" descr="Юбилейный памятный знак «400 лет Народному ополчению»">
            <a:hlinkClick r:id="rId5" action="ppaction://hlinksldjump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5373216"/>
            <a:ext cx="903228" cy="11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8">
  <a:themeElements>
    <a:clrScheme name="Office Theme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10069048</Template>
  <TotalTime>228</TotalTime>
  <Words>373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10069048</vt:lpstr>
      <vt:lpstr>«400 лет Народному ополчению»</vt:lpstr>
      <vt:lpstr>Цели и задачи</vt:lpstr>
      <vt:lpstr>СОДЕРЖАНИЕ</vt:lpstr>
      <vt:lpstr> Вводный этап Тяжелые испытания выпали на долю Руси в конце XVI - начале XVII вв. Страну раздирали боярские заговоры и интриги. Из-за неурожая в 1601-1603 гг.  наступил ужасный голод. Период смуты и хаоса длился 15 лет, с января 1598 г., по январь 1613 г.  </vt:lpstr>
      <vt:lpstr>Слайд 5</vt:lpstr>
      <vt:lpstr>Основной этап Осенью 1611 г. по инициативе посадского старосты Нижнего Новгорода Козьмы Минина было создано второе ополчение (20 тыс. человек). Его возглавили князь Дмитрий Пожарский и Козьма Минин. В начале марта 1612 года ополчение выступило из Нижнего Новгорода и продолжило сбор сил в Ярославле. 27 июля 2-е ополчение двинулось на Москву.  </vt:lpstr>
      <vt:lpstr> Как это было Перейдя Москву-реку у Новодевичьего монастыря, войска Хоткевича нанесли удар по лагерю передового отряда Пожарского, но были отбиты.  Началом контрнаступления явились решительные действия К.Минина, нанесшего фланговый удар по польским войскам у Крымского брода. Гетман Хоткевич отступил к Воробьевым горам.     </vt:lpstr>
      <vt:lpstr>Заключительный этап Тем самым участь осажденных в Кремле и Китай-городе была решена. Двухмесячная блокада привела к сильнейшему голоду в их рядах. 22 октября были начаты переговоры, 25 октября поляки, засевшие в Кремле, выпустили всех заложников, а на следующий день капитулировали.  С изгнанием интервентов из России началось восстановление ее государственности. На трон в 1613 г. был избран Михаил Федорович Романов.</vt:lpstr>
      <vt:lpstr>Слайд 9</vt:lpstr>
      <vt:lpstr>Слайд 10</vt:lpstr>
      <vt:lpstr>История установления праздника</vt:lpstr>
      <vt:lpstr>Библиографический список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Александра</dc:creator>
  <cp:lastModifiedBy>Александра</cp:lastModifiedBy>
  <cp:revision>26</cp:revision>
  <dcterms:created xsi:type="dcterms:W3CDTF">2012-10-21T14:55:41Z</dcterms:created>
  <dcterms:modified xsi:type="dcterms:W3CDTF">2012-10-21T18:49:25Z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TC100690481049</vt:lpwstr>
  </property>
</Properties>
</file>